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drawings/drawing2.xml" ContentType="application/vnd.openxmlformats-officedocument.drawingml.chartshapes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4" r:id="rId1"/>
  </p:sldMasterIdLst>
  <p:notesMasterIdLst>
    <p:notesMasterId r:id="rId11"/>
  </p:notesMasterIdLst>
  <p:sldIdLst>
    <p:sldId id="290" r:id="rId2"/>
    <p:sldId id="323" r:id="rId3"/>
    <p:sldId id="325" r:id="rId4"/>
    <p:sldId id="312" r:id="rId5"/>
    <p:sldId id="309" r:id="rId6"/>
    <p:sldId id="319" r:id="rId7"/>
    <p:sldId id="331" r:id="rId8"/>
    <p:sldId id="329" r:id="rId9"/>
    <p:sldId id="330" r:id="rId10"/>
  </p:sldIdLst>
  <p:sldSz cx="9144000" cy="6858000" type="screen4x3"/>
  <p:notesSz cx="6797675" cy="9926638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005EFC44-12BA-4F8A-A991-A141B3950A59}">
          <p14:sldIdLst>
            <p14:sldId id="290"/>
            <p14:sldId id="323"/>
            <p14:sldId id="325"/>
            <p14:sldId id="312"/>
            <p14:sldId id="309"/>
            <p14:sldId id="319"/>
          </p14:sldIdLst>
        </p14:section>
        <p14:section name="Раздел без заголовка" id="{1E381A5F-5A4A-4F86-9305-4EBC3B135D29}">
          <p14:sldIdLst>
            <p14:sldId id="331"/>
            <p14:sldId id="329"/>
            <p14:sldId id="330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FFCC"/>
    <a:srgbClr val="FF3300"/>
    <a:srgbClr val="000000"/>
    <a:srgbClr val="FF6600"/>
    <a:srgbClr val="CC00CC"/>
    <a:srgbClr val="800080"/>
    <a:srgbClr val="CC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13" autoAdjust="0"/>
    <p:restoredTop sz="94628" autoAdjust="0"/>
  </p:normalViewPr>
  <p:slideViewPr>
    <p:cSldViewPr>
      <p:cViewPr>
        <p:scale>
          <a:sx n="100" d="100"/>
          <a:sy n="100" d="100"/>
        </p:scale>
        <p:origin x="-282" y="-1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2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1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0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1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2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8042049934296984E-2"/>
          <c:y val="5.4237288135593219E-2"/>
          <c:w val="0.69908015768725362"/>
          <c:h val="0.8355932203389830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6 мес. 2017</c:v>
                </c:pt>
              </c:strCache>
            </c:strRef>
          </c:tx>
          <c:spPr>
            <a:solidFill>
              <a:srgbClr val="339966"/>
            </a:solidFill>
            <a:ln w="10410">
              <a:solidFill>
                <a:schemeClr val="tx1"/>
              </a:solidFill>
              <a:prstDash val="solid"/>
            </a:ln>
          </c:spPr>
          <c:invertIfNegative val="0"/>
          <c:cat>
            <c:strRef>
              <c:f>Sheet1!$B$1:$F$1</c:f>
              <c:strCache>
                <c:ptCount val="5"/>
                <c:pt idx="0">
                  <c:v>МРИ №1</c:v>
                </c:pt>
                <c:pt idx="1">
                  <c:v>МРИ №2</c:v>
                </c:pt>
                <c:pt idx="2">
                  <c:v>МРИ №6</c:v>
                </c:pt>
                <c:pt idx="3">
                  <c:v>МРИ №9</c:v>
                </c:pt>
                <c:pt idx="4">
                  <c:v>УФНС</c:v>
                </c:pt>
              </c:strCache>
            </c:strRef>
          </c:cat>
          <c:val>
            <c:numRef>
              <c:f>Sheet1!$B$2:$F$2</c:f>
              <c:numCache>
                <c:formatCode>General</c:formatCode>
                <c:ptCount val="5"/>
                <c:pt idx="0">
                  <c:v>20</c:v>
                </c:pt>
                <c:pt idx="1">
                  <c:v>2</c:v>
                </c:pt>
                <c:pt idx="2">
                  <c:v>7</c:v>
                </c:pt>
                <c:pt idx="3">
                  <c:v>99</c:v>
                </c:pt>
                <c:pt idx="4">
                  <c:v>128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6 мес. 2018</c:v>
                </c:pt>
              </c:strCache>
            </c:strRef>
          </c:tx>
          <c:spPr>
            <a:solidFill>
              <a:srgbClr val="993366"/>
            </a:solidFill>
            <a:ln w="10410">
              <a:solidFill>
                <a:schemeClr val="tx1"/>
              </a:solidFill>
              <a:prstDash val="solid"/>
            </a:ln>
          </c:spPr>
          <c:invertIfNegative val="0"/>
          <c:cat>
            <c:strRef>
              <c:f>Sheet1!$B$1:$F$1</c:f>
              <c:strCache>
                <c:ptCount val="5"/>
                <c:pt idx="0">
                  <c:v>МРИ №1</c:v>
                </c:pt>
                <c:pt idx="1">
                  <c:v>МРИ №2</c:v>
                </c:pt>
                <c:pt idx="2">
                  <c:v>МРИ №6</c:v>
                </c:pt>
                <c:pt idx="3">
                  <c:v>МРИ №9</c:v>
                </c:pt>
                <c:pt idx="4">
                  <c:v>УФНС</c:v>
                </c:pt>
              </c:strCache>
            </c:strRef>
          </c:cat>
          <c:val>
            <c:numRef>
              <c:f>Sheet1!$B$3:$F$3</c:f>
              <c:numCache>
                <c:formatCode>General</c:formatCode>
                <c:ptCount val="5"/>
                <c:pt idx="0">
                  <c:v>8</c:v>
                </c:pt>
                <c:pt idx="1">
                  <c:v>1</c:v>
                </c:pt>
                <c:pt idx="2">
                  <c:v>3</c:v>
                </c:pt>
                <c:pt idx="3">
                  <c:v>35</c:v>
                </c:pt>
                <c:pt idx="4">
                  <c:v>47</c:v>
                </c:pt>
              </c:numCache>
            </c:numRef>
          </c:val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6 мес. 2019</c:v>
                </c:pt>
              </c:strCache>
            </c:strRef>
          </c:tx>
          <c:spPr>
            <a:solidFill>
              <a:srgbClr val="3366FF"/>
            </a:solidFill>
            <a:ln w="10410">
              <a:solidFill>
                <a:schemeClr val="tx1"/>
              </a:solidFill>
              <a:prstDash val="solid"/>
            </a:ln>
          </c:spPr>
          <c:invertIfNegative val="0"/>
          <c:cat>
            <c:strRef>
              <c:f>Sheet1!$B$1:$F$1</c:f>
              <c:strCache>
                <c:ptCount val="5"/>
                <c:pt idx="0">
                  <c:v>МРИ №1</c:v>
                </c:pt>
                <c:pt idx="1">
                  <c:v>МРИ №2</c:v>
                </c:pt>
                <c:pt idx="2">
                  <c:v>МРИ №6</c:v>
                </c:pt>
                <c:pt idx="3">
                  <c:v>МРИ №9</c:v>
                </c:pt>
                <c:pt idx="4">
                  <c:v>УФНС</c:v>
                </c:pt>
              </c:strCache>
            </c:strRef>
          </c:cat>
          <c:val>
            <c:numRef>
              <c:f>Sheet1!$B$4:$F$4</c:f>
              <c:numCache>
                <c:formatCode>General</c:formatCode>
                <c:ptCount val="5"/>
                <c:pt idx="0">
                  <c:v>8</c:v>
                </c:pt>
                <c:pt idx="1">
                  <c:v>7</c:v>
                </c:pt>
                <c:pt idx="2">
                  <c:v>2</c:v>
                </c:pt>
                <c:pt idx="3">
                  <c:v>35</c:v>
                </c:pt>
                <c:pt idx="4">
                  <c:v>52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1775872"/>
        <c:axId val="41777408"/>
      </c:barChart>
      <c:catAx>
        <c:axId val="4177587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2603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414" b="1" i="0" u="none" strike="noStrike" baseline="0">
                <a:solidFill>
                  <a:schemeClr val="tx1"/>
                </a:solidFill>
                <a:latin typeface="Calibri"/>
                <a:ea typeface="Calibri"/>
                <a:cs typeface="Calibri"/>
              </a:defRPr>
            </a:pPr>
            <a:endParaRPr lang="ru-RU"/>
          </a:p>
        </c:txPr>
        <c:crossAx val="4177740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41777408"/>
        <c:scaling>
          <c:orientation val="minMax"/>
        </c:scaling>
        <c:delete val="0"/>
        <c:axPos val="l"/>
        <c:majorGridlines>
          <c:spPr>
            <a:ln w="2603">
              <a:solidFill>
                <a:schemeClr val="tx1"/>
              </a:solidFill>
              <a:prstDash val="solid"/>
            </a:ln>
          </c:spPr>
        </c:majorGridlines>
        <c:numFmt formatCode="General" sourceLinked="1"/>
        <c:majorTickMark val="out"/>
        <c:minorTickMark val="none"/>
        <c:tickLblPos val="nextTo"/>
        <c:spPr>
          <a:ln w="2603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414" b="1" i="0" u="none" strike="noStrike" baseline="0">
                <a:solidFill>
                  <a:schemeClr val="tx1"/>
                </a:solidFill>
                <a:latin typeface="Calibri"/>
                <a:ea typeface="Calibri"/>
                <a:cs typeface="Calibri"/>
              </a:defRPr>
            </a:pPr>
            <a:endParaRPr lang="ru-RU"/>
          </a:p>
        </c:txPr>
        <c:crossAx val="41775872"/>
        <c:crosses val="autoZero"/>
        <c:crossBetween val="between"/>
      </c:valAx>
      <c:spPr>
        <a:noFill/>
        <a:ln w="20821">
          <a:noFill/>
        </a:ln>
      </c:spPr>
    </c:plotArea>
    <c:legend>
      <c:legendPos val="r"/>
      <c:layout>
        <c:manualLayout>
          <c:xMode val="edge"/>
          <c:yMode val="edge"/>
          <c:x val="0.80026281208935612"/>
          <c:y val="0.38305084745762713"/>
          <c:w val="0.19448094612352168"/>
          <c:h val="0.17457627118644067"/>
        </c:manualLayout>
      </c:layout>
      <c:overlay val="0"/>
      <c:spPr>
        <a:noFill/>
        <a:ln w="2603">
          <a:solidFill>
            <a:schemeClr val="tx1"/>
          </a:solidFill>
          <a:prstDash val="solid"/>
        </a:ln>
      </c:spPr>
      <c:txPr>
        <a:bodyPr/>
        <a:lstStyle/>
        <a:p>
          <a:pPr>
            <a:defRPr sz="1299" b="1" i="0" u="none" strike="noStrike" baseline="0">
              <a:solidFill>
                <a:schemeClr val="tx1"/>
              </a:solidFill>
              <a:latin typeface="Calibri"/>
              <a:ea typeface="Calibri"/>
              <a:cs typeface="Calibri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414" b="1" i="0" u="none" strike="noStrike" baseline="0">
          <a:solidFill>
            <a:schemeClr val="tx1"/>
          </a:solidFill>
          <a:latin typeface="Calibri"/>
          <a:ea typeface="Calibri"/>
          <a:cs typeface="Calibri"/>
        </a:defRPr>
      </a:pPr>
      <a:endParaRPr lang="ru-RU"/>
    </a:p>
  </c:txPr>
  <c:externalData r:id="rId1">
    <c:autoUpdate val="0"/>
  </c:externalData>
  <c:userShapes r:id="rId2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3.8576521800608013E-2"/>
          <c:y val="0"/>
          <c:w val="0.90744816232539827"/>
          <c:h val="1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dPt>
            <c:idx val="1"/>
            <c:bubble3D val="0"/>
            <c:explosion val="22"/>
          </c:dPt>
          <c:dLbls>
            <c:dLbl>
              <c:idx val="0"/>
              <c:layout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/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0"/>
            <c:showCatName val="0"/>
            <c:showSerName val="0"/>
            <c:showPercent val="0"/>
            <c:showBubbleSize val="0"/>
          </c:dLbls>
          <c:cat>
            <c:strRef>
              <c:f>Лист1!$A$2:$A$3</c:f>
              <c:strCache>
                <c:ptCount val="2"/>
                <c:pt idx="0">
                  <c:v>Оставлено без удовлетворения </c:v>
                </c:pt>
                <c:pt idx="1">
                  <c:v>Удовлетворено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164</c:v>
                </c:pt>
                <c:pt idx="1">
                  <c:v>61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egendEntry>
        <c:idx val="0"/>
        <c:txPr>
          <a:bodyPr/>
          <a:lstStyle/>
          <a:p>
            <a:pPr>
              <a:lnSpc>
                <a:spcPct val="100000"/>
              </a:lnSpc>
              <a:defRPr sz="1400"/>
            </a:pPr>
            <a:endParaRPr lang="ru-RU"/>
          </a:p>
        </c:txPr>
      </c:legendEntry>
      <c:legendEntry>
        <c:idx val="1"/>
        <c:txPr>
          <a:bodyPr/>
          <a:lstStyle/>
          <a:p>
            <a:pPr>
              <a:lnSpc>
                <a:spcPct val="100000"/>
              </a:lnSpc>
              <a:defRPr sz="1400"/>
            </a:pPr>
            <a:endParaRPr lang="ru-RU"/>
          </a:p>
        </c:txPr>
      </c:legendEntry>
      <c:layout>
        <c:manualLayout>
          <c:xMode val="edge"/>
          <c:yMode val="edge"/>
          <c:x val="0.41675318903960168"/>
          <c:y val="0.77900594378402399"/>
          <c:w val="0.56582526183959359"/>
          <c:h val="0.21682174202866347"/>
        </c:manualLayout>
      </c:layout>
      <c:overlay val="0"/>
      <c:txPr>
        <a:bodyPr/>
        <a:lstStyle/>
        <a:p>
          <a:pPr>
            <a:lnSpc>
              <a:spcPct val="100000"/>
            </a:lnSpc>
            <a:defRPr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2000">
                <a:solidFill>
                  <a:srgbClr val="0070C0"/>
                </a:solidFill>
                <a:latin typeface="Calibri" panose="020F0502020204030204" pitchFamily="34" charset="0"/>
              </a:defRPr>
            </a:pPr>
            <a:r>
              <a:rPr lang="ru-RU" sz="2000" b="0" i="1" baseline="0" dirty="0" smtClean="0">
                <a:solidFill>
                  <a:srgbClr val="0070C0"/>
                </a:solidFill>
                <a:latin typeface="Calibri" panose="020F0502020204030204" pitchFamily="34" charset="0"/>
              </a:rPr>
              <a:t>Обжаловано в суд</a:t>
            </a:r>
            <a:endParaRPr lang="ru-RU" sz="2000" b="0" i="1" dirty="0">
              <a:solidFill>
                <a:srgbClr val="0070C0"/>
              </a:solidFill>
              <a:latin typeface="Calibri" panose="020F0502020204030204" pitchFamily="34" charset="0"/>
            </a:endParaRPr>
          </a:p>
        </c:rich>
      </c:tx>
      <c:layout>
        <c:manualLayout>
          <c:xMode val="edge"/>
          <c:yMode val="edge"/>
          <c:x val="0.12213633351083594"/>
          <c:y val="4.8359322082492627E-2"/>
        </c:manualLayout>
      </c:layout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6.993954694689096E-2"/>
          <c:y val="0"/>
          <c:w val="0.86248941688471392"/>
          <c:h val="1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6"/>
          <c:dPt>
            <c:idx val="0"/>
            <c:bubble3D val="0"/>
            <c:explosion val="0"/>
          </c:dPt>
          <c:dPt>
            <c:idx val="1"/>
            <c:bubble3D val="0"/>
            <c:explosion val="17"/>
          </c:dPt>
          <c:dLbls>
            <c:dLbl>
              <c:idx val="0"/>
              <c:layout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/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0"/>
            <c:showCatName val="0"/>
            <c:showSerName val="0"/>
            <c:showPercent val="0"/>
            <c:showBubbleSize val="0"/>
          </c:dLbls>
          <c:cat>
            <c:strRef>
              <c:f>Лист1!$A$2:$A$3</c:f>
              <c:strCache>
                <c:ptCount val="2"/>
                <c:pt idx="0">
                  <c:v>Не обжаловано</c:v>
                </c:pt>
                <c:pt idx="1">
                  <c:v>Обжаловано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149</c:v>
                </c:pt>
                <c:pt idx="1">
                  <c:v>76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egendEntry>
        <c:idx val="0"/>
        <c:txPr>
          <a:bodyPr/>
          <a:lstStyle/>
          <a:p>
            <a:pPr>
              <a:defRPr sz="1400"/>
            </a:pPr>
            <a:endParaRPr lang="ru-RU"/>
          </a:p>
        </c:txPr>
      </c:legendEntry>
      <c:legendEntry>
        <c:idx val="1"/>
        <c:txPr>
          <a:bodyPr/>
          <a:lstStyle/>
          <a:p>
            <a:pPr>
              <a:defRPr sz="1400"/>
            </a:pPr>
            <a:endParaRPr lang="ru-RU"/>
          </a:p>
        </c:txPr>
      </c:legendEntry>
      <c:layout>
        <c:manualLayout>
          <c:xMode val="edge"/>
          <c:yMode val="edge"/>
          <c:x val="0.34521667132770684"/>
          <c:y val="0.78910385405205874"/>
          <c:w val="0.53619018384930406"/>
          <c:h val="0.11417750178295602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25"/>
          <c:dLbls>
            <c:dLbl>
              <c:idx val="0"/>
              <c:layout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b="1"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</c:dLbls>
          <c:cat>
            <c:strRef>
              <c:f>Лист1!$A$2:$A$4</c:f>
              <c:strCache>
                <c:ptCount val="3"/>
                <c:pt idx="0">
                  <c:v>Оставлено без удовлетворения</c:v>
                </c:pt>
                <c:pt idx="1">
                  <c:v>Удовлетворено  по объективным причинам</c:v>
                </c:pt>
                <c:pt idx="2">
                  <c:v>Удовлетворено по иным причинам (смягчающие обстоятельства, тех. ошибки) 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73</c:v>
                </c:pt>
                <c:pt idx="1">
                  <c:v>19</c:v>
                </c:pt>
                <c:pt idx="2">
                  <c:v>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1.8266732546286281E-2"/>
          <c:y val="0"/>
          <c:w val="0.92717622018606116"/>
          <c:h val="1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кол</c:v>
                </c:pt>
              </c:strCache>
            </c:strRef>
          </c:tx>
          <c:explosion val="25"/>
          <c:dPt>
            <c:idx val="0"/>
            <c:bubble3D val="0"/>
          </c:dPt>
          <c:dLbls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Лист1!$A$2:$A$3</c:f>
              <c:strCache>
                <c:ptCount val="2"/>
                <c:pt idx="0">
                  <c:v>К рассмотрению</c:v>
                </c:pt>
                <c:pt idx="1">
                  <c:v>Урегулировано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79</c:v>
                </c:pt>
                <c:pt idx="1">
                  <c:v>26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.43769600648660872"/>
          <c:y val="0.75137405332464047"/>
          <c:w val="0.50770382238230838"/>
          <c:h val="0.20349540213328884"/>
        </c:manualLayout>
      </c:layout>
      <c:overlay val="0"/>
      <c:txPr>
        <a:bodyPr/>
        <a:lstStyle/>
        <a:p>
          <a:pPr>
            <a:defRPr sz="160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"/>
          <c:y val="0"/>
          <c:w val="0.96682215621266254"/>
          <c:h val="1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18"/>
          <c:dPt>
            <c:idx val="0"/>
            <c:bubble3D val="0"/>
            <c:explosion val="0"/>
            <c:spPr>
              <a:solidFill>
                <a:srgbClr val="0070C0"/>
              </a:solidFill>
            </c:spPr>
          </c:dPt>
          <c:dPt>
            <c:idx val="1"/>
            <c:bubble3D val="0"/>
            <c:spPr>
              <a:solidFill>
                <a:srgbClr val="FF0000"/>
              </a:solidFill>
            </c:spPr>
          </c:dPt>
          <c:dLbls>
            <c:dLbl>
              <c:idx val="0"/>
              <c:layout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</c:dLbls>
          <c:cat>
            <c:strRef>
              <c:f>Лист1!$A$2:$A$3</c:f>
              <c:strCache>
                <c:ptCount val="2"/>
                <c:pt idx="0">
                  <c:v>К рассмотрению</c:v>
                </c:pt>
                <c:pt idx="1">
                  <c:v>Урегулировано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41</c:v>
                </c:pt>
                <c:pt idx="1">
                  <c:v>15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.50639037183003055"/>
          <c:y val="0.69424972685227015"/>
          <c:w val="0.45957344895401486"/>
          <c:h val="0.17765384583788579"/>
        </c:manualLayout>
      </c:layout>
      <c:overlay val="0"/>
      <c:txPr>
        <a:bodyPr/>
        <a:lstStyle/>
        <a:p>
          <a:pPr>
            <a:defRPr sz="160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 dirty="0" smtClean="0">
                        <a:solidFill>
                          <a:schemeClr val="bg1"/>
                        </a:solidFill>
                      </a:rPr>
                      <a:t>41,5</a:t>
                    </a:r>
                  </a:p>
                  <a:p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ru-RU" dirty="0" smtClean="0">
                        <a:solidFill>
                          <a:schemeClr val="bg1"/>
                        </a:solidFill>
                      </a:rPr>
                      <a:t>31,7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Лист1!$A$2:$A$4</c:f>
              <c:strCache>
                <c:ptCount val="3"/>
                <c:pt idx="0">
                  <c:v>Рассмотрено по юридическим лицам</c:v>
                </c:pt>
                <c:pt idx="1">
                  <c:v>Рассмотрено по индивидуальным предпринимателям</c:v>
                </c:pt>
                <c:pt idx="2">
                  <c:v>Рассмотрено по физическим лицам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41.5</c:v>
                </c:pt>
                <c:pt idx="1">
                  <c:v>31.7</c:v>
                </c:pt>
                <c:pt idx="2">
                  <c:v>26.8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5.7241977450130092E-2"/>
          <c:y val="7.1572117971122812E-2"/>
          <c:w val="0.58282030444373123"/>
          <c:h val="0.80100568964640695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dLbls>
            <c:dLbl>
              <c:idx val="0"/>
              <c:layout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</c:dLbls>
          <c:cat>
            <c:strRef>
              <c:f>Лист1!$A$2:$A$6</c:f>
              <c:strCache>
                <c:ptCount val="5"/>
                <c:pt idx="0">
                  <c:v>на решения по выездным проверкам</c:v>
                </c:pt>
                <c:pt idx="1">
                  <c:v>на решения по камеральным проверкам</c:v>
                </c:pt>
                <c:pt idx="2">
                  <c:v>на решения по ст.101.4 НК РФ</c:v>
                </c:pt>
                <c:pt idx="3">
                  <c:v>на иные акты налогового органа</c:v>
                </c:pt>
                <c:pt idx="4">
                  <c:v>на действия (бездействие) налоговых органов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7.3</c:v>
                </c:pt>
                <c:pt idx="1">
                  <c:v>41.5</c:v>
                </c:pt>
                <c:pt idx="2">
                  <c:v>7.3</c:v>
                </c:pt>
                <c:pt idx="3">
                  <c:v>24.4</c:v>
                </c:pt>
                <c:pt idx="4">
                  <c:v>19.5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67648899481667135"/>
          <c:y val="8.0932695860310308E-2"/>
          <c:w val="0.31657258367422197"/>
          <c:h val="0.68427680936264546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1.8266732546286284E-2"/>
          <c:y val="0"/>
          <c:w val="0.92717622018606116"/>
          <c:h val="1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55836973279772029"/>
          <c:y val="0.80252200380565386"/>
          <c:w val="0.40559528473444467"/>
          <c:h val="0.18544318431646056"/>
        </c:manualLayout>
      </c:layout>
      <c:overlay val="0"/>
      <c:txPr>
        <a:bodyPr/>
        <a:lstStyle/>
        <a:p>
          <a:pPr>
            <a:defRPr sz="160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"/>
          <c:y val="0"/>
          <c:w val="0.96682215621266254"/>
          <c:h val="1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47235419261407602"/>
          <c:y val="0.69424972685227015"/>
          <c:w val="0.45647925084347352"/>
          <c:h val="0.17765384583788579"/>
        </c:manualLayout>
      </c:layout>
      <c:overlay val="0"/>
      <c:txPr>
        <a:bodyPr/>
        <a:lstStyle/>
        <a:p>
          <a:pPr>
            <a:defRPr sz="160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"/>
          <c:y val="0"/>
          <c:w val="0.96682215621266254"/>
          <c:h val="1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18"/>
          <c:dPt>
            <c:idx val="0"/>
            <c:bubble3D val="0"/>
            <c:explosion val="0"/>
            <c:spPr>
              <a:solidFill>
                <a:srgbClr val="0070C0"/>
              </a:solidFill>
            </c:spPr>
          </c:dPt>
          <c:dPt>
            <c:idx val="1"/>
            <c:bubble3D val="0"/>
            <c:spPr>
              <a:solidFill>
                <a:srgbClr val="FF0000"/>
              </a:solidFill>
            </c:spPr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 dirty="0" smtClean="0"/>
                      <a:t>99</a:t>
                    </a:r>
                    <a:r>
                      <a:rPr lang="en-US" dirty="0" smtClean="0"/>
                      <a:t>.6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>
                    <a:solidFill>
                      <a:schemeClr val="tx1"/>
                    </a:solidFill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</c:dLbls>
          <c:cat>
            <c:strRef>
              <c:f>Лист1!$A$2:$A$3</c:f>
              <c:strCache>
                <c:ptCount val="2"/>
                <c:pt idx="0">
                  <c:v>Оставлено без удовлетворения</c:v>
                </c:pt>
                <c:pt idx="1">
                  <c:v>Удовлетворено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90.6</c:v>
                </c:pt>
                <c:pt idx="1">
                  <c:v>0.4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egendEntry>
        <c:idx val="0"/>
        <c:txPr>
          <a:bodyPr/>
          <a:lstStyle/>
          <a:p>
            <a:pPr>
              <a:defRPr sz="1400"/>
            </a:pPr>
            <a:endParaRPr lang="ru-RU"/>
          </a:p>
        </c:txPr>
      </c:legendEntry>
      <c:legendEntry>
        <c:idx val="1"/>
        <c:txPr>
          <a:bodyPr/>
          <a:lstStyle/>
          <a:p>
            <a:pPr>
              <a:defRPr sz="1400"/>
            </a:pPr>
            <a:endParaRPr lang="ru-RU"/>
          </a:p>
        </c:txPr>
      </c:legendEntry>
      <c:layout>
        <c:manualLayout>
          <c:xMode val="edge"/>
          <c:yMode val="edge"/>
          <c:x val="0.48077734161224883"/>
          <c:y val="0.72489474313347657"/>
          <c:w val="0.44272729984734205"/>
          <c:h val="0.23995895973889345"/>
        </c:manualLayout>
      </c:layout>
      <c:overlay val="0"/>
      <c:txPr>
        <a:bodyPr/>
        <a:lstStyle/>
        <a:p>
          <a:pPr>
            <a:defRPr sz="160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1.9596588033428383E-2"/>
          <c:y val="0"/>
          <c:w val="0.88973961740876528"/>
          <c:h val="1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dPt>
            <c:idx val="1"/>
            <c:bubble3D val="0"/>
            <c:explosion val="9"/>
          </c:dPt>
          <c:dLbls>
            <c:dLbl>
              <c:idx val="0"/>
              <c:layout/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/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0"/>
            <c:showCatName val="0"/>
            <c:showSerName val="0"/>
            <c:showPercent val="0"/>
            <c:showBubbleSize val="0"/>
          </c:dLbls>
          <c:cat>
            <c:strRef>
              <c:f>Лист1!$A$2:$A$3</c:f>
              <c:strCache>
                <c:ptCount val="2"/>
                <c:pt idx="0">
                  <c:v>Оставлено без удовлетворения</c:v>
                </c:pt>
                <c:pt idx="1">
                  <c:v>Удовлетворено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71</c:v>
                </c:pt>
                <c:pt idx="1">
                  <c:v>29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egendEntry>
        <c:idx val="0"/>
        <c:txPr>
          <a:bodyPr/>
          <a:lstStyle/>
          <a:p>
            <a:pPr>
              <a:defRPr sz="1400"/>
            </a:pPr>
            <a:endParaRPr lang="ru-RU"/>
          </a:p>
        </c:txPr>
      </c:legendEntry>
      <c:legendEntry>
        <c:idx val="1"/>
        <c:txPr>
          <a:bodyPr/>
          <a:lstStyle/>
          <a:p>
            <a:pPr>
              <a:defRPr sz="1400"/>
            </a:pPr>
            <a:endParaRPr lang="ru-RU"/>
          </a:p>
        </c:txPr>
      </c:legendEntry>
      <c:layout>
        <c:manualLayout>
          <c:xMode val="edge"/>
          <c:yMode val="edge"/>
          <c:x val="0.48147736671234054"/>
          <c:y val="0.69675503427308783"/>
          <c:w val="0.45973286918737422"/>
          <c:h val="0.24711628161244864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0.50925</cdr:x>
      <cdr:y>0.50153</cdr:y>
    </cdr:from>
    <cdr:to>
      <cdr:x>0.5155</cdr:x>
      <cdr:y>0.53697</cdr:y>
    </cdr:to>
    <cdr:sp macro="" textlink="">
      <cdr:nvSpPr>
        <cdr:cNvPr id="1025" name="Text Box 1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3013839" y="2394884"/>
          <a:ext cx="36998" cy="169277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ffectLst xmlns:a="http://schemas.openxmlformats.org/drawingml/2006/main"/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xmlns:mc="http://schemas.openxmlformats.org/markup-compatibility/2006" val="000000" mc:Ignorable="a14" a14:legacySpreadsheetColorIndex="64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xmlns:mc="http://schemas.openxmlformats.org/markup-compatibility/2006" val="FFFFFF" mc:Ignorable="a14" a14:legacySpreadsheetColorIndex="65"/>
              </a:solidFill>
              <a:miter lim="800000"/>
              <a:headEnd/>
              <a:tailEnd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cdr:spPr>
      <cdr:txBody>
        <a:bodyPr xmlns:a="http://schemas.openxmlformats.org/drawingml/2006/main" wrap="none" lIns="18288" tIns="22860" rIns="18288" bIns="22860" anchor="ctr" upright="1">
          <a:spAutoFit/>
        </a:bodyPr>
        <a:lstStyle xmlns:a="http://schemas.openxmlformats.org/drawingml/2006/main"/>
        <a:p xmlns:a="http://schemas.openxmlformats.org/drawingml/2006/main">
          <a:pPr algn="ctr" rtl="0">
            <a:defRPr sz="1000"/>
          </a:pPr>
          <a:endParaRPr lang="ru-RU" sz="800" b="1" i="0" u="none" strike="noStrike" baseline="0" dirty="0">
            <a:solidFill>
              <a:srgbClr val="000000"/>
            </a:solidFill>
            <a:latin typeface="Arial Cyr"/>
            <a:cs typeface="Arial Cyr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0.29505</cdr:x>
      <cdr:y>0.03059</cdr:y>
    </cdr:from>
    <cdr:to>
      <cdr:x>0.41994</cdr:x>
      <cdr:y>0.16008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160240" y="216024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wrap="none" lIns="104306" tIns="52153" rIns="104306" bIns="52153" rtlCol="0" anchor="ctr">
          <a:normAutofit/>
        </a:bodyPr>
        <a:lstStyle xmlns:a="http://schemas.openxmlformats.org/drawingml/2006/main"/>
        <a:p xmlns:a="http://schemas.openxmlformats.org/drawingml/2006/main">
          <a:pPr marL="0" marR="0" indent="0" algn="l" defTabSz="1043056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</a:pPr>
          <a:endParaRPr kumimoji="0" lang="ru-RU" sz="4800" b="1" i="0" u="none" strike="noStrike" kern="1200" cap="none" spc="0" normalizeH="0" baseline="0" noProof="0" dirty="0" smtClean="0">
            <a:ln>
              <a:noFill/>
            </a:ln>
            <a:solidFill>
              <a:srgbClr val="005AA9"/>
            </a:solidFill>
            <a:effectLst/>
            <a:uLnTx/>
            <a:uFillTx/>
            <a:latin typeface="+mj-lt"/>
            <a:ea typeface="+mj-ea"/>
            <a:cs typeface="+mj-cs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5334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20" tIns="45710" rIns="91420" bIns="4571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895600" cy="5334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20" tIns="45710" rIns="91420" bIns="4571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1700" y="762000"/>
            <a:ext cx="4978400" cy="37338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57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724402"/>
            <a:ext cx="4953000" cy="44958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20" tIns="45710" rIns="91420" bIns="4571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757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8802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20" tIns="45710" rIns="91420" bIns="4571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57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9448802"/>
            <a:ext cx="28956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20" tIns="45710" rIns="91420" bIns="4571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70FD9386-EE78-462F-A74C-591FDCAA579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6216687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Z:\Projects\Текущие\Проектная\FNS_2012\_БРЭНДБУК\out\PPT\3_1_present-01.jpg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1588" y="1588"/>
            <a:ext cx="9142412" cy="685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3363689"/>
            <a:ext cx="7772400" cy="1470025"/>
          </a:xfrm>
        </p:spPr>
        <p:txBody>
          <a:bodyPr>
            <a:normAutofit/>
          </a:bodyPr>
          <a:lstStyle>
            <a:lvl1pPr>
              <a:defRPr sz="5000" b="1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4865834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800" b="0">
                <a:solidFill>
                  <a:schemeClr val="bg1"/>
                </a:solidFill>
                <a:latin typeface="+mj-lt"/>
              </a:defRPr>
            </a:lvl1pPr>
            <a:lvl2pPr marL="4571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3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4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5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7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8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69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Образец подзаголовка</a:t>
            </a:r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A8C9DA-7BE0-4B5E-9968-A9A5A1A2039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753350" y="303213"/>
            <a:ext cx="2405063" cy="64516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4988" y="303213"/>
            <a:ext cx="7065962" cy="64516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EE68A6-A781-4941-9D25-AEB15586A8E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1588" y="1588"/>
            <a:ext cx="9142412" cy="685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9"/>
          <p:cNvSpPr txBox="1"/>
          <p:nvPr userDrawn="1"/>
        </p:nvSpPr>
        <p:spPr>
          <a:xfrm>
            <a:off x="5926138" y="5127625"/>
            <a:ext cx="923925" cy="376238"/>
          </a:xfrm>
          <a:prstGeom prst="rect">
            <a:avLst/>
          </a:prstGeom>
          <a:noFill/>
        </p:spPr>
        <p:txBody>
          <a:bodyPr lIns="80147" tIns="40074" rIns="80147" bIns="40074"/>
          <a:lstStyle/>
          <a:p>
            <a:pPr defTabSz="914239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22635" y="1606871"/>
            <a:ext cx="7320689" cy="4829253"/>
          </a:xfrm>
        </p:spPr>
        <p:txBody>
          <a:bodyPr/>
          <a:lstStyle>
            <a:lvl1pPr marL="318641" indent="0">
              <a:buFontTx/>
              <a:buNone/>
              <a:defRPr b="1">
                <a:latin typeface="+mj-lt"/>
              </a:defRPr>
            </a:lvl1pPr>
            <a:lvl2pPr marL="315858" indent="2783">
              <a:defRPr>
                <a:latin typeface="+mj-lt"/>
              </a:defRPr>
            </a:lvl2pPr>
            <a:lvl3pPr marL="551012" indent="-228197">
              <a:tabLst/>
              <a:defRPr>
                <a:latin typeface="+mj-lt"/>
              </a:defRPr>
            </a:lvl3pPr>
            <a:lvl4pPr marL="0" indent="315858">
              <a:lnSpc>
                <a:spcPts val="1578"/>
              </a:lnSpc>
              <a:spcBef>
                <a:spcPts val="351"/>
              </a:spcBef>
              <a:defRPr>
                <a:latin typeface="+mj-lt"/>
              </a:defRPr>
            </a:lvl4pPr>
            <a:lvl5pPr>
              <a:lnSpc>
                <a:spcPts val="1578"/>
              </a:lnSpc>
              <a:spcBef>
                <a:spcPts val="351"/>
              </a:spcBef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822635" y="501069"/>
            <a:ext cx="7337192" cy="1105803"/>
          </a:xfrm>
        </p:spPr>
        <p:txBody>
          <a:bodyPr/>
          <a:lstStyle>
            <a:lvl1pPr marL="0" marR="0" indent="0" defTabSz="914239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4700"/>
            </a:lvl1pPr>
          </a:lstStyle>
          <a:p>
            <a:pPr lvl="0"/>
            <a:r>
              <a:rPr lang="en-US" noProof="0" dirty="0" smtClean="0"/>
              <a:t>Образец заголовка</a:t>
            </a:r>
            <a:endParaRPr lang="ru-RU" noProof="0" dirty="0" smtClean="0"/>
          </a:p>
        </p:txBody>
      </p:sp>
      <p:sp>
        <p:nvSpPr>
          <p:cNvPr id="6" name="Номер слайда 1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lnSpc>
                <a:spcPts val="2104"/>
              </a:lnSpc>
              <a:defRPr>
                <a:solidFill>
                  <a:prstClr val="white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6C25EF63-1989-4BEA-A4BD-ECF9B4C8BC1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Z:\Projects\Текущие\Проектная\FNS_2012\_БРЭНДБУК\out\PPT\3_1_present_A4-04.png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2413" cy="6856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22635" y="1606871"/>
            <a:ext cx="7320689" cy="4829253"/>
          </a:xfrm>
        </p:spPr>
        <p:txBody>
          <a:bodyPr/>
          <a:lstStyle>
            <a:lvl1pPr marL="318641" indent="0">
              <a:buFontTx/>
              <a:buNone/>
              <a:defRPr b="1">
                <a:latin typeface="+mj-lt"/>
              </a:defRPr>
            </a:lvl1pPr>
            <a:lvl2pPr marL="318641" indent="0">
              <a:defRPr>
                <a:latin typeface="+mj-lt"/>
              </a:defRPr>
            </a:lvl2pPr>
            <a:lvl3pPr marL="551012" indent="-228197">
              <a:defRPr>
                <a:latin typeface="+mj-lt"/>
              </a:defRPr>
            </a:lvl3pPr>
            <a:lvl4pPr marL="0" indent="315858">
              <a:defRPr>
                <a:latin typeface="+mj-lt"/>
              </a:defRPr>
            </a:lvl4pPr>
            <a:lvl5pPr marL="1257865" indent="0"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821926" y="501069"/>
            <a:ext cx="7337901" cy="1105803"/>
          </a:xfrm>
        </p:spPr>
        <p:txBody>
          <a:bodyPr/>
          <a:lstStyle>
            <a:lvl1pPr marL="0" marR="0" indent="0" defTabSz="914239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4700"/>
            </a:lvl1pPr>
          </a:lstStyle>
          <a:p>
            <a:pPr lvl="0"/>
            <a:r>
              <a:rPr lang="en-US" noProof="0" dirty="0" smtClean="0"/>
              <a:t>Образец заголовка</a:t>
            </a:r>
            <a:endParaRPr lang="ru-RU" noProof="0" dirty="0" smtClean="0"/>
          </a:p>
        </p:txBody>
      </p:sp>
      <p:sp>
        <p:nvSpPr>
          <p:cNvPr id="5" name="Номер слайда 1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lnSpc>
                <a:spcPts val="2104"/>
              </a:lnSpc>
              <a:defRPr>
                <a:solidFill>
                  <a:prstClr val="white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762C87AF-041B-41C9-8480-F06CF88A606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1588" y="1588"/>
            <a:ext cx="9142412" cy="685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2635" y="501068"/>
            <a:ext cx="7337192" cy="1105804"/>
          </a:xfrm>
        </p:spPr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822635" y="1606871"/>
            <a:ext cx="3620764" cy="469579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14929" y="1606871"/>
            <a:ext cx="3644897" cy="469579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6" name="Номер слайда 1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lnSpc>
                <a:spcPts val="2104"/>
              </a:lnSpc>
              <a:defRPr>
                <a:solidFill>
                  <a:prstClr val="white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7C59CC37-0D3B-4FAE-9E1D-857D240E728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2634" y="501067"/>
            <a:ext cx="7864166" cy="1105804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22634" y="1606871"/>
            <a:ext cx="3674753" cy="56800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19" indent="0">
              <a:buNone/>
              <a:defRPr sz="2000" b="1"/>
            </a:lvl2pPr>
            <a:lvl3pPr marL="914239" indent="0">
              <a:buNone/>
              <a:defRPr sz="1800" b="1"/>
            </a:lvl3pPr>
            <a:lvl4pPr marL="1371358" indent="0">
              <a:buNone/>
              <a:defRPr sz="1600" b="1"/>
            </a:lvl4pPr>
            <a:lvl5pPr marL="1828477" indent="0">
              <a:buNone/>
              <a:defRPr sz="1600" b="1"/>
            </a:lvl5pPr>
            <a:lvl6pPr marL="2285596" indent="0">
              <a:buNone/>
              <a:defRPr sz="1600" b="1"/>
            </a:lvl6pPr>
            <a:lvl7pPr marL="2742716" indent="0">
              <a:buNone/>
              <a:defRPr sz="1600" b="1"/>
            </a:lvl7pPr>
            <a:lvl8pPr marL="3199835" indent="0">
              <a:buNone/>
              <a:defRPr sz="1600" b="1"/>
            </a:lvl8pPr>
            <a:lvl9pPr marL="3656954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822634" y="2174876"/>
            <a:ext cx="3674753" cy="42612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572001" y="1606871"/>
            <a:ext cx="3587825" cy="56800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19" indent="0">
              <a:buNone/>
              <a:defRPr sz="2000" b="1"/>
            </a:lvl2pPr>
            <a:lvl3pPr marL="914239" indent="0">
              <a:buNone/>
              <a:defRPr sz="1800" b="1"/>
            </a:lvl3pPr>
            <a:lvl4pPr marL="1371358" indent="0">
              <a:buNone/>
              <a:defRPr sz="1600" b="1"/>
            </a:lvl4pPr>
            <a:lvl5pPr marL="1828477" indent="0">
              <a:buNone/>
              <a:defRPr sz="1600" b="1"/>
            </a:lvl5pPr>
            <a:lvl6pPr marL="2285596" indent="0">
              <a:buNone/>
              <a:defRPr sz="1600" b="1"/>
            </a:lvl6pPr>
            <a:lvl7pPr marL="2742716" indent="0">
              <a:buNone/>
              <a:defRPr sz="1600" b="1"/>
            </a:lvl7pPr>
            <a:lvl8pPr marL="3199835" indent="0">
              <a:buNone/>
              <a:defRPr sz="1600" b="1"/>
            </a:lvl8pPr>
            <a:lvl9pPr marL="3656954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572001" y="2188098"/>
            <a:ext cx="3587825" cy="424802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E2DACB-FB1D-4EC3-AABF-5F31DD9E5B3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1588" y="1588"/>
            <a:ext cx="9142412" cy="685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2635" y="501068"/>
            <a:ext cx="7864166" cy="1105804"/>
          </a:xfrm>
        </p:spPr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4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prstClr val="black">
                    <a:tint val="75000"/>
                  </a:prst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lnSpc>
                <a:spcPts val="2104"/>
              </a:lnSpc>
              <a:defRPr>
                <a:solidFill>
                  <a:prstClr val="white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557D972C-CA85-45D6-BD8F-9604DA6E5EE7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6" name="Нижний колонтитул 12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prstClr val="black">
                    <a:tint val="75000"/>
                  </a:prst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prstClr val="black">
                    <a:tint val="75000"/>
                  </a:prst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prstClr val="black">
                    <a:tint val="75000"/>
                  </a:prst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191500" y="5872163"/>
            <a:ext cx="566738" cy="654050"/>
          </a:xfrm>
        </p:spPr>
        <p:txBody>
          <a:bodyPr/>
          <a:lstStyle>
            <a:lvl1pPr algn="ctr">
              <a:lnSpc>
                <a:spcPts val="2104"/>
              </a:lnSpc>
              <a:defRPr sz="2400" i="0">
                <a:solidFill>
                  <a:prstClr val="white"/>
                </a:solidFill>
                <a:latin typeface="+mj-lt"/>
              </a:defRPr>
            </a:lvl1pPr>
          </a:lstStyle>
          <a:p>
            <a:pPr>
              <a:defRPr/>
            </a:pPr>
            <a:fld id="{5D9C49E8-BA03-4703-9305-80A261E90C9F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19" indent="0">
              <a:buNone/>
              <a:defRPr sz="1200"/>
            </a:lvl2pPr>
            <a:lvl3pPr marL="914239" indent="0">
              <a:buNone/>
              <a:defRPr sz="1000"/>
            </a:lvl3pPr>
            <a:lvl4pPr marL="1371358" indent="0">
              <a:buNone/>
              <a:defRPr sz="900"/>
            </a:lvl4pPr>
            <a:lvl5pPr marL="1828477" indent="0">
              <a:buNone/>
              <a:defRPr sz="900"/>
            </a:lvl5pPr>
            <a:lvl6pPr marL="2285596" indent="0">
              <a:buNone/>
              <a:defRPr sz="900"/>
            </a:lvl6pPr>
            <a:lvl7pPr marL="2742716" indent="0">
              <a:buNone/>
              <a:defRPr sz="900"/>
            </a:lvl7pPr>
            <a:lvl8pPr marL="3199835" indent="0">
              <a:buNone/>
              <a:defRPr sz="900"/>
            </a:lvl8pPr>
            <a:lvl9pPr marL="3656954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B00B7A-10A6-41D3-A177-1AD85339C95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119" indent="0">
              <a:buNone/>
              <a:defRPr sz="2800"/>
            </a:lvl2pPr>
            <a:lvl3pPr marL="914239" indent="0">
              <a:buNone/>
              <a:defRPr sz="2400"/>
            </a:lvl3pPr>
            <a:lvl4pPr marL="1371358" indent="0">
              <a:buNone/>
              <a:defRPr sz="2000"/>
            </a:lvl4pPr>
            <a:lvl5pPr marL="1828477" indent="0">
              <a:buNone/>
              <a:defRPr sz="2000"/>
            </a:lvl5pPr>
            <a:lvl6pPr marL="2285596" indent="0">
              <a:buNone/>
              <a:defRPr sz="2000"/>
            </a:lvl6pPr>
            <a:lvl7pPr marL="2742716" indent="0">
              <a:buNone/>
              <a:defRPr sz="2000"/>
            </a:lvl7pPr>
            <a:lvl8pPr marL="3199835" indent="0">
              <a:buNone/>
              <a:defRPr sz="2000"/>
            </a:lvl8pPr>
            <a:lvl9pPr marL="3656954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19" indent="0">
              <a:buNone/>
              <a:defRPr sz="1200"/>
            </a:lvl2pPr>
            <a:lvl3pPr marL="914239" indent="0">
              <a:buNone/>
              <a:defRPr sz="1000"/>
            </a:lvl3pPr>
            <a:lvl4pPr marL="1371358" indent="0">
              <a:buNone/>
              <a:defRPr sz="900"/>
            </a:lvl4pPr>
            <a:lvl5pPr marL="1828477" indent="0">
              <a:buNone/>
              <a:defRPr sz="900"/>
            </a:lvl5pPr>
            <a:lvl6pPr marL="2285596" indent="0">
              <a:buNone/>
              <a:defRPr sz="900"/>
            </a:lvl6pPr>
            <a:lvl7pPr marL="2742716" indent="0">
              <a:buNone/>
              <a:defRPr sz="900"/>
            </a:lvl7pPr>
            <a:lvl8pPr marL="3199835" indent="0">
              <a:buNone/>
              <a:defRPr sz="900"/>
            </a:lvl8pPr>
            <a:lvl9pPr marL="3656954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6C41A9-8280-4D69-B19C-DDB6980604F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815975" y="490538"/>
            <a:ext cx="7343775" cy="1109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4" tIns="45712" rIns="91424" bIns="45712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815975" y="1600200"/>
            <a:ext cx="7343775" cy="4835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4" tIns="45712" rIns="91424" bIns="4571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7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24" tIns="45712" rIns="91424" bIns="45712" numCol="1" rtlCol="0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prstClr val="black">
                    <a:tint val="75000"/>
                  </a:prst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24" tIns="45712" rIns="91424" bIns="45712" numCol="1" rtlCol="0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prstClr val="black">
                    <a:tint val="75000"/>
                  </a:prst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324850" y="6042025"/>
            <a:ext cx="619125" cy="631825"/>
          </a:xfrm>
          <a:prstGeom prst="rect">
            <a:avLst/>
          </a:prstGeom>
        </p:spPr>
        <p:txBody>
          <a:bodyPr vert="horz" wrap="square" lIns="91424" tIns="45712" rIns="91424" bIns="45712" numCol="1" rtlCol="0" anchor="ctr" anchorCtr="0" compatLnSpc="1">
            <a:prstTxWarp prst="textNoShape">
              <a:avLst/>
            </a:prstTxWarp>
            <a:normAutofit/>
          </a:bodyPr>
          <a:lstStyle>
            <a:lvl1pPr algn="ctr">
              <a:lnSpc>
                <a:spcPts val="2104"/>
              </a:lnSpc>
              <a:defRPr sz="2400">
                <a:solidFill>
                  <a:prstClr val="white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F166C2AA-FC9B-4090-8662-8689AADF42D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6" r:id="rId1"/>
    <p:sldLayoutId id="2147483717" r:id="rId2"/>
    <p:sldLayoutId id="2147483718" r:id="rId3"/>
    <p:sldLayoutId id="2147483719" r:id="rId4"/>
    <p:sldLayoutId id="2147483715" r:id="rId5"/>
    <p:sldLayoutId id="2147483720" r:id="rId6"/>
    <p:sldLayoutId id="2147483721" r:id="rId7"/>
    <p:sldLayoutId id="2147483714" r:id="rId8"/>
    <p:sldLayoutId id="2147483713" r:id="rId9"/>
    <p:sldLayoutId id="2147483712" r:id="rId10"/>
    <p:sldLayoutId id="2147483711" r:id="rId11"/>
  </p:sldLayoutIdLst>
  <p:hf hdr="0" ftr="0" dt="0"/>
  <p:txStyles>
    <p:titleStyle>
      <a:lvl1pPr algn="l" defTabSz="912813" rtl="0" eaLnBrk="0" fontAlgn="base" hangingPunct="0">
        <a:lnSpc>
          <a:spcPts val="4563"/>
        </a:lnSpc>
        <a:spcBef>
          <a:spcPct val="0"/>
        </a:spcBef>
        <a:spcAft>
          <a:spcPct val="0"/>
        </a:spcAft>
        <a:defRPr sz="3700" b="1" kern="1200">
          <a:solidFill>
            <a:srgbClr val="005AA9"/>
          </a:solidFill>
          <a:latin typeface="Arial" charset="0"/>
          <a:ea typeface="+mj-ea"/>
          <a:cs typeface="+mj-cs"/>
        </a:defRPr>
      </a:lvl1pPr>
      <a:lvl2pPr algn="l" defTabSz="912813" rtl="0" eaLnBrk="0" fontAlgn="base" hangingPunct="0">
        <a:lnSpc>
          <a:spcPts val="4563"/>
        </a:lnSpc>
        <a:spcBef>
          <a:spcPct val="0"/>
        </a:spcBef>
        <a:spcAft>
          <a:spcPct val="0"/>
        </a:spcAft>
        <a:defRPr sz="3700" b="1">
          <a:solidFill>
            <a:srgbClr val="005AA9"/>
          </a:solidFill>
          <a:latin typeface="Arial" charset="0"/>
        </a:defRPr>
      </a:lvl2pPr>
      <a:lvl3pPr algn="l" defTabSz="912813" rtl="0" eaLnBrk="0" fontAlgn="base" hangingPunct="0">
        <a:lnSpc>
          <a:spcPts val="4563"/>
        </a:lnSpc>
        <a:spcBef>
          <a:spcPct val="0"/>
        </a:spcBef>
        <a:spcAft>
          <a:spcPct val="0"/>
        </a:spcAft>
        <a:defRPr sz="3700" b="1">
          <a:solidFill>
            <a:srgbClr val="005AA9"/>
          </a:solidFill>
          <a:latin typeface="Arial" charset="0"/>
        </a:defRPr>
      </a:lvl3pPr>
      <a:lvl4pPr algn="l" defTabSz="912813" rtl="0" eaLnBrk="0" fontAlgn="base" hangingPunct="0">
        <a:lnSpc>
          <a:spcPts val="4563"/>
        </a:lnSpc>
        <a:spcBef>
          <a:spcPct val="0"/>
        </a:spcBef>
        <a:spcAft>
          <a:spcPct val="0"/>
        </a:spcAft>
        <a:defRPr sz="3700" b="1">
          <a:solidFill>
            <a:srgbClr val="005AA9"/>
          </a:solidFill>
          <a:latin typeface="Arial" charset="0"/>
        </a:defRPr>
      </a:lvl4pPr>
      <a:lvl5pPr algn="l" defTabSz="912813" rtl="0" eaLnBrk="0" fontAlgn="base" hangingPunct="0">
        <a:lnSpc>
          <a:spcPts val="4563"/>
        </a:lnSpc>
        <a:spcBef>
          <a:spcPct val="0"/>
        </a:spcBef>
        <a:spcAft>
          <a:spcPct val="0"/>
        </a:spcAft>
        <a:defRPr sz="3700" b="1">
          <a:solidFill>
            <a:srgbClr val="005AA9"/>
          </a:solidFill>
          <a:latin typeface="Arial" charset="0"/>
        </a:defRPr>
      </a:lvl5pPr>
      <a:lvl6pPr marL="457200" algn="l" defTabSz="912813" rtl="0" fontAlgn="base">
        <a:lnSpc>
          <a:spcPts val="4563"/>
        </a:lnSpc>
        <a:spcBef>
          <a:spcPct val="0"/>
        </a:spcBef>
        <a:spcAft>
          <a:spcPct val="0"/>
        </a:spcAft>
        <a:defRPr sz="3700" b="1">
          <a:solidFill>
            <a:srgbClr val="005AA9"/>
          </a:solidFill>
          <a:latin typeface="Calibri" pitchFamily="34" charset="0"/>
        </a:defRPr>
      </a:lvl6pPr>
      <a:lvl7pPr marL="914400" algn="l" defTabSz="912813" rtl="0" fontAlgn="base">
        <a:lnSpc>
          <a:spcPts val="4563"/>
        </a:lnSpc>
        <a:spcBef>
          <a:spcPct val="0"/>
        </a:spcBef>
        <a:spcAft>
          <a:spcPct val="0"/>
        </a:spcAft>
        <a:defRPr sz="3700" b="1">
          <a:solidFill>
            <a:srgbClr val="005AA9"/>
          </a:solidFill>
          <a:latin typeface="Calibri" pitchFamily="34" charset="0"/>
        </a:defRPr>
      </a:lvl7pPr>
      <a:lvl8pPr marL="1371600" algn="l" defTabSz="912813" rtl="0" fontAlgn="base">
        <a:lnSpc>
          <a:spcPts val="4563"/>
        </a:lnSpc>
        <a:spcBef>
          <a:spcPct val="0"/>
        </a:spcBef>
        <a:spcAft>
          <a:spcPct val="0"/>
        </a:spcAft>
        <a:defRPr sz="3700" b="1">
          <a:solidFill>
            <a:srgbClr val="005AA9"/>
          </a:solidFill>
          <a:latin typeface="Calibri" pitchFamily="34" charset="0"/>
        </a:defRPr>
      </a:lvl8pPr>
      <a:lvl9pPr marL="1828800" algn="l" defTabSz="912813" rtl="0" fontAlgn="base">
        <a:lnSpc>
          <a:spcPts val="4563"/>
        </a:lnSpc>
        <a:spcBef>
          <a:spcPct val="0"/>
        </a:spcBef>
        <a:spcAft>
          <a:spcPct val="0"/>
        </a:spcAft>
        <a:defRPr sz="3700" b="1">
          <a:solidFill>
            <a:srgbClr val="005AA9"/>
          </a:solidFill>
          <a:latin typeface="Calibri" pitchFamily="34" charset="0"/>
        </a:defRPr>
      </a:lvl9pPr>
    </p:titleStyle>
    <p:bodyStyle>
      <a:lvl1pPr marL="317500" indent="-317500" algn="l" defTabSz="912813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rgbClr val="005AA9"/>
          </a:solidFill>
          <a:latin typeface="Arial" charset="0"/>
          <a:ea typeface="+mn-ea"/>
          <a:cs typeface="+mn-cs"/>
        </a:defRPr>
      </a:lvl1pPr>
      <a:lvl2pPr marL="317500" indent="139700" algn="l" defTabSz="912813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100" kern="1200">
          <a:solidFill>
            <a:srgbClr val="504F53"/>
          </a:solidFill>
          <a:latin typeface="Arial" charset="0"/>
          <a:ea typeface="+mn-ea"/>
          <a:cs typeface="+mn-cs"/>
        </a:defRPr>
      </a:lvl2pPr>
      <a:lvl3pPr marL="623888" indent="-227013" algn="l" defTabSz="912813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100" kern="1200">
          <a:solidFill>
            <a:srgbClr val="504F53"/>
          </a:solidFill>
          <a:latin typeface="Arial" charset="0"/>
          <a:ea typeface="+mn-ea"/>
          <a:cs typeface="+mn-cs"/>
        </a:defRPr>
      </a:lvl3pPr>
      <a:lvl4pPr marL="1600200" indent="-1285875" algn="just" defTabSz="912813" rtl="0" eaLnBrk="0" fontAlgn="base" hangingPunct="0">
        <a:lnSpc>
          <a:spcPts val="1575"/>
        </a:lnSpc>
        <a:spcBef>
          <a:spcPts val="350"/>
        </a:spcBef>
        <a:spcAft>
          <a:spcPct val="0"/>
        </a:spcAft>
        <a:buFont typeface="Arial" charset="0"/>
        <a:buChar char="–"/>
        <a:defRPr sz="1400" kern="1200">
          <a:solidFill>
            <a:srgbClr val="504F53"/>
          </a:solidFill>
          <a:latin typeface="Arial" charset="0"/>
          <a:ea typeface="+mn-ea"/>
          <a:cs typeface="+mn-cs"/>
        </a:defRPr>
      </a:lvl4pPr>
      <a:lvl5pPr marL="1257300" indent="571500" algn="l" defTabSz="912813" rtl="0" eaLnBrk="0" fontAlgn="base" hangingPunct="0">
        <a:lnSpc>
          <a:spcPts val="1575"/>
        </a:lnSpc>
        <a:spcBef>
          <a:spcPts val="350"/>
        </a:spcBef>
        <a:spcAft>
          <a:spcPct val="0"/>
        </a:spcAft>
        <a:buFont typeface="Arial" charset="0"/>
        <a:buChar char="»"/>
        <a:defRPr sz="1200" kern="1200">
          <a:solidFill>
            <a:srgbClr val="8D8C90"/>
          </a:solidFill>
          <a:latin typeface="Arial" charset="0"/>
          <a:ea typeface="+mn-ea"/>
          <a:cs typeface="+mn-cs"/>
        </a:defRPr>
      </a:lvl5pPr>
      <a:lvl6pPr marL="2514156" indent="-228560" algn="l" defTabSz="914239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275" indent="-228560" algn="l" defTabSz="914239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395" indent="-228560" algn="l" defTabSz="914239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514" indent="-228560" algn="l" defTabSz="914239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4.xml"/><Relationship Id="rId5" Type="http://schemas.openxmlformats.org/officeDocument/2006/relationships/chart" Target="../charts/chart9.xml"/><Relationship Id="rId4" Type="http://schemas.openxmlformats.org/officeDocument/2006/relationships/chart" Target="../charts/chart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Заголовок 1"/>
          <p:cNvSpPr>
            <a:spLocks noGrp="1"/>
          </p:cNvSpPr>
          <p:nvPr>
            <p:ph type="ctrTitle"/>
          </p:nvPr>
        </p:nvSpPr>
        <p:spPr>
          <a:xfrm>
            <a:off x="0" y="3644900"/>
            <a:ext cx="9144000" cy="1938338"/>
          </a:xfrm>
        </p:spPr>
        <p:txBody>
          <a:bodyPr/>
          <a:lstStyle/>
          <a:p>
            <a:pPr algn="ctr" eaLnBrk="1" hangingPunct="1">
              <a:lnSpc>
                <a:spcPct val="100000"/>
              </a:lnSpc>
            </a:pPr>
            <a:r>
              <a:rPr lang="ru-RU" sz="2500" i="1" dirty="0" smtClean="0">
                <a:latin typeface="Times New Roman" pitchFamily="18" charset="0"/>
                <a:cs typeface="Times New Roman" pitchFamily="18" charset="0"/>
              </a:rPr>
              <a:t>Досудебное урегулирование налоговых споров. </a:t>
            </a:r>
            <a:br>
              <a:rPr lang="ru-RU" sz="250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500" i="1" dirty="0" smtClean="0">
                <a:latin typeface="Times New Roman" pitchFamily="18" charset="0"/>
                <a:cs typeface="Times New Roman" pitchFamily="18" charset="0"/>
              </a:rPr>
              <a:t>Практика работы налоговых органов. </a:t>
            </a:r>
            <a:endParaRPr lang="ru-RU" sz="2500" dirty="0" smtClean="0">
              <a:latin typeface="Calibri" pitchFamily="34" charset="0"/>
            </a:endParaRPr>
          </a:p>
        </p:txBody>
      </p:sp>
      <p:sp>
        <p:nvSpPr>
          <p:cNvPr id="14338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6092825"/>
            <a:ext cx="6400800" cy="525463"/>
          </a:xfrm>
        </p:spPr>
        <p:txBody>
          <a:bodyPr/>
          <a:lstStyle/>
          <a:p>
            <a:pPr eaLnBrk="1" hangingPunct="1">
              <a:buFont typeface="+mj-lt"/>
              <a:buNone/>
            </a:pPr>
            <a:r>
              <a:rPr lang="ru-RU" dirty="0" smtClean="0">
                <a:latin typeface="Calibri" pitchFamily="34" charset="0"/>
              </a:rPr>
              <a:t>03.09.2019</a:t>
            </a:r>
          </a:p>
        </p:txBody>
      </p:sp>
      <p:sp>
        <p:nvSpPr>
          <p:cNvPr id="14339" name="TextBox 4"/>
          <p:cNvSpPr txBox="1">
            <a:spLocks noChangeArrowheads="1"/>
          </p:cNvSpPr>
          <p:nvPr/>
        </p:nvSpPr>
        <p:spPr bwMode="auto">
          <a:xfrm>
            <a:off x="2847975" y="2319338"/>
            <a:ext cx="3571875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08" tIns="45704" rIns="91408" bIns="45704" anchor="ctr"/>
          <a:lstStyle/>
          <a:p>
            <a:pPr algn="ctr" defTabSz="1152525"/>
            <a:r>
              <a:rPr lang="ru-RU" b="1" dirty="0">
                <a:solidFill>
                  <a:schemeClr val="bg1"/>
                </a:solidFill>
              </a:rPr>
              <a:t>УФНС России </a:t>
            </a:r>
          </a:p>
          <a:p>
            <a:pPr algn="ctr" defTabSz="1152525"/>
            <a:r>
              <a:rPr lang="ru-RU" b="1">
                <a:solidFill>
                  <a:schemeClr val="bg1"/>
                </a:solidFill>
              </a:rPr>
              <a:t>по Новгородской области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7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ru-RU" sz="2200" dirty="0" smtClean="0">
                <a:latin typeface="Calibri" pitchFamily="34" charset="0"/>
              </a:rPr>
              <a:t>Слайд №1. Динамика количества</a:t>
            </a:r>
            <a:r>
              <a:rPr lang="en-US" sz="2200" dirty="0" smtClean="0">
                <a:latin typeface="Arial Rounded MT Bold" pitchFamily="34" charset="0"/>
              </a:rPr>
              <a:t> </a:t>
            </a:r>
            <a:r>
              <a:rPr lang="ru-RU" sz="2200" dirty="0" smtClean="0">
                <a:latin typeface="Calibri" pitchFamily="34" charset="0"/>
              </a:rPr>
              <a:t>поступивших жалоб. </a:t>
            </a:r>
          </a:p>
        </p:txBody>
      </p:sp>
      <p:graphicFrame>
        <p:nvGraphicFramePr>
          <p:cNvPr id="2" name="Object 4"/>
          <p:cNvGraphicFramePr>
            <a:graphicFrameLocks noGrp="1" noChangeAspect="1"/>
          </p:cNvGraphicFramePr>
          <p:nvPr>
            <p:ph type="chart" idx="4294967295"/>
            <p:extLst>
              <p:ext uri="{D42A27DB-BD31-4B8C-83A1-F6EECF244321}">
                <p14:modId xmlns:p14="http://schemas.microsoft.com/office/powerpoint/2010/main" val="3888939921"/>
              </p:ext>
            </p:extLst>
          </p:nvPr>
        </p:nvGraphicFramePr>
        <p:xfrm>
          <a:off x="1526456" y="1679600"/>
          <a:ext cx="5918200" cy="4775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29663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395536" y="404664"/>
            <a:ext cx="8229600" cy="1143000"/>
          </a:xfrm>
        </p:spPr>
        <p:txBody>
          <a:bodyPr/>
          <a:lstStyle/>
          <a:p>
            <a:pPr algn="l"/>
            <a:r>
              <a:rPr lang="ru-RU" sz="2200" b="1" dirty="0" smtClean="0">
                <a:solidFill>
                  <a:srgbClr val="0000FF"/>
                </a:solidFill>
              </a:rPr>
              <a:t>   Слайд №2: Количество урегулированных споров (ед.).</a:t>
            </a:r>
            <a:endParaRPr lang="ru-RU" sz="2200" b="1" dirty="0">
              <a:solidFill>
                <a:srgbClr val="0000FF"/>
              </a:solidFill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sz="half" idx="1"/>
          </p:nvPr>
        </p:nvSpPr>
        <p:spPr>
          <a:xfrm>
            <a:off x="395536" y="1628800"/>
            <a:ext cx="4038600" cy="4824536"/>
          </a:xfrm>
        </p:spPr>
        <p:txBody>
          <a:bodyPr/>
          <a:lstStyle/>
          <a:p>
            <a:r>
              <a:rPr lang="ru-RU" b="1" i="1" dirty="0" smtClean="0">
                <a:latin typeface="Calibri" pitchFamily="34" charset="0"/>
              </a:rPr>
              <a:t>2018</a:t>
            </a:r>
            <a:endParaRPr lang="ru-RU" b="1" i="1" dirty="0">
              <a:latin typeface="Calibri" pitchFamily="34" charset="0"/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sz="half" idx="2"/>
          </p:nvPr>
        </p:nvSpPr>
        <p:spPr>
          <a:effectLst>
            <a:glow rad="101600">
              <a:schemeClr val="bg1">
                <a:lumMod val="85000"/>
                <a:alpha val="40000"/>
              </a:schemeClr>
            </a:glow>
          </a:effectLst>
        </p:spPr>
        <p:txBody>
          <a:bodyPr/>
          <a:lstStyle/>
          <a:p>
            <a:r>
              <a:rPr lang="ru-RU" b="1" i="1" dirty="0" smtClean="0"/>
              <a:t>1 </a:t>
            </a:r>
            <a:r>
              <a:rPr lang="ru-RU" b="1" i="1" dirty="0" smtClean="0">
                <a:latin typeface="Calibri" panose="020F0502020204030204" pitchFamily="34" charset="0"/>
              </a:rPr>
              <a:t>полугодие</a:t>
            </a:r>
            <a:r>
              <a:rPr lang="ru-RU" b="1" i="1" dirty="0" smtClean="0"/>
              <a:t> 2019</a:t>
            </a:r>
            <a:endParaRPr lang="ru-RU" b="1" i="1" dirty="0"/>
          </a:p>
        </p:txBody>
      </p:sp>
      <p:graphicFrame>
        <p:nvGraphicFramePr>
          <p:cNvPr id="2" name="Диаграмма 1"/>
          <p:cNvGraphicFramePr/>
          <p:nvPr>
            <p:extLst>
              <p:ext uri="{D42A27DB-BD31-4B8C-83A1-F6EECF244321}">
                <p14:modId xmlns:p14="http://schemas.microsoft.com/office/powerpoint/2010/main" val="731254731"/>
              </p:ext>
            </p:extLst>
          </p:nvPr>
        </p:nvGraphicFramePr>
        <p:xfrm>
          <a:off x="395536" y="2060848"/>
          <a:ext cx="4104456" cy="42210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1950286070"/>
              </p:ext>
            </p:extLst>
          </p:nvPr>
        </p:nvGraphicFramePr>
        <p:xfrm>
          <a:off x="4427984" y="1988840"/>
          <a:ext cx="4104456" cy="48691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891647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62595153"/>
              </p:ext>
            </p:extLst>
          </p:nvPr>
        </p:nvGraphicFramePr>
        <p:xfrm>
          <a:off x="822325" y="1606550"/>
          <a:ext cx="7321550" cy="48291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200" dirty="0" smtClean="0">
                <a:latin typeface="+mn-lt"/>
              </a:rPr>
              <a:t>Слайд №3. Процент рассмотренных жалоб в разрезе категорий налогоплательщиков в 1 полугодии 2019 года (процент).</a:t>
            </a:r>
            <a:endParaRPr lang="ru-RU" sz="2200" dirty="0">
              <a:latin typeface="+mn-lt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C25EF63-1989-4BEA-A4BD-ECF9B4C8BC18}" type="slidenum">
              <a:rPr lang="ru-RU" smtClean="0"/>
              <a:pPr>
                <a:defRPr/>
              </a:pPr>
              <a:t>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35431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899592" y="260649"/>
            <a:ext cx="7337192" cy="1224135"/>
          </a:xfrm>
        </p:spPr>
        <p:txBody>
          <a:bodyPr/>
          <a:lstStyle/>
          <a:p>
            <a:r>
              <a:rPr lang="ru-RU" sz="2200" dirty="0" smtClean="0"/>
              <a:t>Слайд №4. Виды рассмотренных жалоб в 1 полугодии 2019 г. (процент).</a:t>
            </a:r>
            <a:endParaRPr lang="ru-RU" sz="22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C25EF63-1989-4BEA-A4BD-ECF9B4C8BC18}" type="slidenum">
              <a:rPr lang="ru-RU" smtClean="0"/>
              <a:pPr>
                <a:defRPr/>
              </a:pPr>
              <a:t>5</a:t>
            </a:fld>
            <a:endParaRPr lang="ru-RU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20215636"/>
              </p:ext>
            </p:extLst>
          </p:nvPr>
        </p:nvGraphicFramePr>
        <p:xfrm>
          <a:off x="107504" y="1268760"/>
          <a:ext cx="7321550" cy="70614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71663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395536" y="404664"/>
            <a:ext cx="8229600" cy="1143000"/>
          </a:xfrm>
        </p:spPr>
        <p:txBody>
          <a:bodyPr/>
          <a:lstStyle/>
          <a:p>
            <a:pPr algn="ctr"/>
            <a:r>
              <a:rPr lang="ru-RU" sz="2200" b="1" dirty="0" smtClean="0">
                <a:solidFill>
                  <a:srgbClr val="0000FF"/>
                </a:solidFill>
              </a:rPr>
              <a:t>Слайд №5: Процент удовлетворения жалоб по     количеству и сумме.</a:t>
            </a:r>
            <a:endParaRPr lang="ru-RU" sz="2200" b="1" dirty="0">
              <a:solidFill>
                <a:srgbClr val="0000FF"/>
              </a:solidFill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sz="half" idx="1"/>
          </p:nvPr>
        </p:nvSpPr>
        <p:spPr>
          <a:xfrm>
            <a:off x="395536" y="1628800"/>
            <a:ext cx="4038600" cy="4824536"/>
          </a:xfrm>
        </p:spPr>
        <p:txBody>
          <a:bodyPr/>
          <a:lstStyle/>
          <a:p>
            <a:pPr marL="0" indent="0">
              <a:buNone/>
            </a:pPr>
            <a:r>
              <a:rPr lang="ru-RU" b="1" i="1" dirty="0">
                <a:latin typeface="Calibri" pitchFamily="34" charset="0"/>
              </a:rPr>
              <a:t>1 полугодие </a:t>
            </a:r>
            <a:r>
              <a:rPr lang="ru-RU" b="1" i="1" dirty="0" smtClean="0">
                <a:latin typeface="Calibri" pitchFamily="34" charset="0"/>
              </a:rPr>
              <a:t>2019</a:t>
            </a:r>
          </a:p>
          <a:p>
            <a:pPr marL="0" indent="0">
              <a:buNone/>
            </a:pPr>
            <a:r>
              <a:rPr lang="ru-RU" b="1" i="1" dirty="0" smtClean="0">
                <a:latin typeface="Calibri" pitchFamily="34" charset="0"/>
              </a:rPr>
              <a:t>(количество)</a:t>
            </a:r>
            <a:endParaRPr lang="ru-RU" b="1" i="1" dirty="0">
              <a:latin typeface="Calibri" pitchFamily="34" charset="0"/>
            </a:endParaRPr>
          </a:p>
          <a:p>
            <a:pPr marL="0" indent="0">
              <a:buNone/>
            </a:pPr>
            <a:endParaRPr lang="ru-RU" b="1" i="1" dirty="0">
              <a:latin typeface="Calibri" pitchFamily="34" charset="0"/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sz="half" idx="2"/>
          </p:nvPr>
        </p:nvSpPr>
        <p:spPr>
          <a:effectLst>
            <a:glow rad="101600">
              <a:schemeClr val="bg1">
                <a:lumMod val="85000"/>
                <a:alpha val="40000"/>
              </a:schemeClr>
            </a:glow>
          </a:effectLst>
        </p:spPr>
        <p:txBody>
          <a:bodyPr/>
          <a:lstStyle/>
          <a:p>
            <a:pPr marL="0" indent="0">
              <a:buNone/>
            </a:pPr>
            <a:r>
              <a:rPr lang="ru-RU" b="1" i="1" dirty="0" smtClean="0">
                <a:latin typeface="Calibri" panose="020F0502020204030204" pitchFamily="34" charset="0"/>
              </a:rPr>
              <a:t>1 полугодие 2019</a:t>
            </a:r>
          </a:p>
          <a:p>
            <a:pPr marL="0" indent="0">
              <a:buNone/>
            </a:pPr>
            <a:r>
              <a:rPr lang="ru-RU" b="1" i="1" dirty="0" smtClean="0">
                <a:latin typeface="Calibri" panose="020F0502020204030204" pitchFamily="34" charset="0"/>
              </a:rPr>
              <a:t>(сумма)</a:t>
            </a:r>
            <a:endParaRPr lang="ru-RU" b="1" i="1" dirty="0">
              <a:latin typeface="Calibri" panose="020F0502020204030204" pitchFamily="34" charset="0"/>
            </a:endParaRPr>
          </a:p>
        </p:txBody>
      </p:sp>
      <p:graphicFrame>
        <p:nvGraphicFramePr>
          <p:cNvPr id="2" name="Диаграмма 1"/>
          <p:cNvGraphicFramePr/>
          <p:nvPr>
            <p:extLst>
              <p:ext uri="{D42A27DB-BD31-4B8C-83A1-F6EECF244321}">
                <p14:modId xmlns:p14="http://schemas.microsoft.com/office/powerpoint/2010/main" val="1557939879"/>
              </p:ext>
            </p:extLst>
          </p:nvPr>
        </p:nvGraphicFramePr>
        <p:xfrm>
          <a:off x="395536" y="2060848"/>
          <a:ext cx="4104456" cy="42210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2609651560"/>
              </p:ext>
            </p:extLst>
          </p:nvPr>
        </p:nvGraphicFramePr>
        <p:xfrm>
          <a:off x="4427984" y="1988840"/>
          <a:ext cx="4104456" cy="48691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8" name="Диаграмма 7"/>
          <p:cNvGraphicFramePr/>
          <p:nvPr>
            <p:extLst>
              <p:ext uri="{D42A27DB-BD31-4B8C-83A1-F6EECF244321}">
                <p14:modId xmlns:p14="http://schemas.microsoft.com/office/powerpoint/2010/main" val="645180453"/>
              </p:ext>
            </p:extLst>
          </p:nvPr>
        </p:nvGraphicFramePr>
        <p:xfrm>
          <a:off x="4499992" y="2124001"/>
          <a:ext cx="3888432" cy="43752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7" name="Диаграмма 6"/>
          <p:cNvGraphicFramePr/>
          <p:nvPr>
            <p:extLst>
              <p:ext uri="{D42A27DB-BD31-4B8C-83A1-F6EECF244321}">
                <p14:modId xmlns:p14="http://schemas.microsoft.com/office/powerpoint/2010/main" val="1147069441"/>
              </p:ext>
            </p:extLst>
          </p:nvPr>
        </p:nvGraphicFramePr>
        <p:xfrm>
          <a:off x="611560" y="2060848"/>
          <a:ext cx="3888432" cy="45365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1811007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404664"/>
            <a:ext cx="7337192" cy="1105804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ru-RU" sz="2200" dirty="0"/>
              <a:t>Слайд №6:</a:t>
            </a:r>
            <a:r>
              <a:rPr lang="ru-RU" sz="4700" dirty="0"/>
              <a:t> </a:t>
            </a:r>
            <a:r>
              <a:rPr lang="ru-RU" sz="2200" dirty="0"/>
              <a:t>Рассмотрение споров прошедших досудебный порядок обжалования в 2017-2018гг. в судах </a:t>
            </a:r>
            <a:r>
              <a:rPr lang="ru-RU" sz="2200" dirty="0" smtClean="0"/>
              <a:t>(количество).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22635" y="1916832"/>
            <a:ext cx="3620764" cy="4385836"/>
          </a:xfrm>
        </p:spPr>
        <p:txBody>
          <a:bodyPr/>
          <a:lstStyle/>
          <a:p>
            <a:pPr marL="0" indent="0">
              <a:buNone/>
            </a:pPr>
            <a:r>
              <a:rPr lang="ru-RU" sz="2000" i="1" dirty="0" smtClean="0">
                <a:solidFill>
                  <a:srgbClr val="0070C0"/>
                </a:solidFill>
                <a:latin typeface="Calibri" panose="020F0502020204030204" pitchFamily="34" charset="0"/>
              </a:rPr>
              <a:t>Рассмотрено</a:t>
            </a:r>
            <a:r>
              <a:rPr lang="ru-RU" sz="2000" i="1" dirty="0" smtClean="0">
                <a:latin typeface="Calibri" panose="020F0502020204030204" pitchFamily="34" charset="0"/>
              </a:rPr>
              <a:t>  жалоб Управлением</a:t>
            </a:r>
          </a:p>
          <a:p>
            <a:pPr marL="0" indent="0">
              <a:buNone/>
            </a:pPr>
            <a:endParaRPr lang="ru-RU" sz="2000" i="1" dirty="0">
              <a:latin typeface="Calibri" panose="020F0502020204030204" pitchFamily="34" charset="0"/>
            </a:endParaRP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060732868"/>
              </p:ext>
            </p:extLst>
          </p:nvPr>
        </p:nvGraphicFramePr>
        <p:xfrm>
          <a:off x="467544" y="1844824"/>
          <a:ext cx="3960440" cy="41764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Номер слайда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C59CC37-0D3B-4FAE-9E1D-857D240E7284}" type="slidenum">
              <a:rPr lang="ru-RU" smtClean="0"/>
              <a:pPr>
                <a:defRPr/>
              </a:pPr>
              <a:t>7</a:t>
            </a:fld>
            <a:endParaRPr lang="ru-RU" dirty="0"/>
          </a:p>
        </p:txBody>
      </p:sp>
      <p:graphicFrame>
        <p:nvGraphicFramePr>
          <p:cNvPr id="7" name="Диаграмма 6"/>
          <p:cNvGraphicFramePr/>
          <p:nvPr>
            <p:extLst>
              <p:ext uri="{D42A27DB-BD31-4B8C-83A1-F6EECF244321}">
                <p14:modId xmlns:p14="http://schemas.microsoft.com/office/powerpoint/2010/main" val="1489838615"/>
              </p:ext>
            </p:extLst>
          </p:nvPr>
        </p:nvGraphicFramePr>
        <p:xfrm>
          <a:off x="4283968" y="1772816"/>
          <a:ext cx="4176464" cy="44644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528429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47863691"/>
              </p:ext>
            </p:extLst>
          </p:nvPr>
        </p:nvGraphicFramePr>
        <p:xfrm>
          <a:off x="822325" y="1606550"/>
          <a:ext cx="7321550" cy="48291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827583" y="501069"/>
            <a:ext cx="7332243" cy="1271747"/>
          </a:xfrm>
        </p:spPr>
        <p:txBody>
          <a:bodyPr/>
          <a:lstStyle/>
          <a:p>
            <a:r>
              <a:rPr lang="ru-RU" sz="2200" dirty="0" smtClean="0"/>
              <a:t>Слайд №7:</a:t>
            </a:r>
            <a:r>
              <a:rPr lang="ru-RU" dirty="0" smtClean="0"/>
              <a:t> </a:t>
            </a:r>
            <a:r>
              <a:rPr lang="ru-RU" sz="2200" dirty="0" smtClean="0"/>
              <a:t>Рассмотрение споров прошедших досудебный порядок обжалования в 2017-2018гг. в судах (процент). </a:t>
            </a:r>
            <a:endParaRPr lang="ru-RU" sz="1400" dirty="0">
              <a:latin typeface="+mj-lt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C25EF63-1989-4BEA-A4BD-ECF9B4C8BC18}" type="slidenum">
              <a:rPr lang="ru-RU" smtClean="0"/>
              <a:pPr>
                <a:defRPr/>
              </a:pPr>
              <a:t>8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82068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827584" y="1772816"/>
            <a:ext cx="7864166" cy="2664296"/>
          </a:xfrm>
        </p:spPr>
        <p:txBody>
          <a:bodyPr/>
          <a:lstStyle/>
          <a:p>
            <a:pPr lvl="0" algn="ctr" defTabSz="914239" eaLnBrk="1" hangingPunct="1">
              <a:lnSpc>
                <a:spcPct val="100000"/>
              </a:lnSpc>
              <a:defRPr/>
            </a:pPr>
            <a:r>
              <a:rPr lang="ru-RU" sz="4900" dirty="0" smtClean="0">
                <a:latin typeface="Batang" pitchFamily="18" charset="-127"/>
                <a:ea typeface="Batang" pitchFamily="18" charset="-127"/>
                <a:cs typeface="+mn-cs"/>
              </a:rPr>
              <a:t>Доклад </a:t>
            </a:r>
            <a:r>
              <a:rPr lang="ru-RU" sz="4900" dirty="0">
                <a:latin typeface="Batang" pitchFamily="18" charset="-127"/>
                <a:ea typeface="Batang" pitchFamily="18" charset="-127"/>
                <a:cs typeface="+mn-cs"/>
              </a:rPr>
              <a:t>окончен</a:t>
            </a:r>
            <a:br>
              <a:rPr lang="ru-RU" sz="4900" dirty="0">
                <a:latin typeface="Batang" pitchFamily="18" charset="-127"/>
                <a:ea typeface="Batang" pitchFamily="18" charset="-127"/>
                <a:cs typeface="+mn-cs"/>
              </a:rPr>
            </a:br>
            <a:r>
              <a:rPr lang="ru-RU" sz="4900" dirty="0">
                <a:latin typeface="Batang" pitchFamily="18" charset="-127"/>
                <a:ea typeface="Batang" pitchFamily="18" charset="-127"/>
                <a:cs typeface="+mn-cs"/>
              </a:rPr>
              <a:t>Спасибо за внимание!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96C41A9-8280-4D69-B19C-DDB6980604FA}" type="slidenum">
              <a:rPr lang="ru-RU" smtClean="0"/>
              <a:pPr>
                <a:defRPr/>
              </a:pPr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1951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sent_FNS2012_A4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resent_FNS2012_A4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vert="horz" lIns="104306" tIns="52153" rIns="104306" bIns="52153" rtlCol="0" anchor="ctr">
        <a:normAutofit/>
      </a:bodyPr>
      <a:lstStyle>
        <a:defPPr marL="0" marR="0" indent="0" algn="l" defTabSz="1043056" rtl="0" eaLnBrk="1" fontAlgn="auto" latinLnBrk="0" hangingPunct="1">
          <a:lnSpc>
            <a:spcPct val="100000"/>
          </a:lnSpc>
          <a:spcBef>
            <a:spcPct val="0"/>
          </a:spcBef>
          <a:spcAft>
            <a:spcPts val="0"/>
          </a:spcAft>
          <a:buClrTx/>
          <a:buSzTx/>
          <a:buFontTx/>
          <a:buNone/>
          <a:tabLst/>
          <a:defRPr kumimoji="0" sz="4800" b="1" i="0" u="none" strike="noStrike" kern="1200" cap="none" spc="0" normalizeH="0" baseline="0" noProof="0" dirty="0" smtClean="0">
            <a:ln>
              <a:noFill/>
            </a:ln>
            <a:solidFill>
              <a:srgbClr val="005AA9"/>
            </a:solidFill>
            <a:effectLst/>
            <a:uLnTx/>
            <a:uFillTx/>
            <a:latin typeface="+mj-lt"/>
            <a:ea typeface="+mj-ea"/>
            <a:cs typeface="+mj-cs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8086</TotalTime>
  <Words>164</Words>
  <Application>Microsoft Office PowerPoint</Application>
  <PresentationFormat>Экран (4:3)</PresentationFormat>
  <Paragraphs>45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Present_FNS2012_A4</vt:lpstr>
      <vt:lpstr>Досудебное урегулирование налоговых споров.  Практика работы налоговых органов. </vt:lpstr>
      <vt:lpstr>Слайд №1. Динамика количества поступивших жалоб. </vt:lpstr>
      <vt:lpstr>   Слайд №2: Количество урегулированных споров (ед.).</vt:lpstr>
      <vt:lpstr>Слайд №3. Процент рассмотренных жалоб в разрезе категорий налогоплательщиков в 1 полугодии 2019 года (процент).</vt:lpstr>
      <vt:lpstr>Слайд №4. Виды рассмотренных жалоб в 1 полугодии 2019 г. (процент).</vt:lpstr>
      <vt:lpstr>Слайд №5: Процент удовлетворения жалоб по     количеству и сумме.</vt:lpstr>
      <vt:lpstr>Слайд №6: Рассмотрение споров прошедших досудебный порядок обжалования в 2017-2018гг. в судах (количество). </vt:lpstr>
      <vt:lpstr>Слайд №7: Рассмотрение споров прошедших досудебный порядок обжалования в 2017-2018гг. в судах (процент). </vt:lpstr>
      <vt:lpstr>Доклад окончен Спасибо за внимание!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mmv</dc:creator>
  <cp:lastModifiedBy>Никитина Елена Владимировна</cp:lastModifiedBy>
  <cp:revision>605</cp:revision>
  <cp:lastPrinted>2019-09-02T13:58:24Z</cp:lastPrinted>
  <dcterms:created xsi:type="dcterms:W3CDTF">2009-02-12T13:42:23Z</dcterms:created>
  <dcterms:modified xsi:type="dcterms:W3CDTF">2019-09-02T14:46:45Z</dcterms:modified>
</cp:coreProperties>
</file>